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customXml/itemProps4.xml" ContentType="application/vnd.openxmlformats-officedocument.customXml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notesMasterIdLst>
    <p:notesMasterId r:id="rId18"/>
  </p:notesMasterIdLst>
  <p:sldIdLst>
    <p:sldId id="261" r:id="rId6"/>
    <p:sldId id="266" r:id="rId7"/>
    <p:sldId id="276" r:id="rId8"/>
    <p:sldId id="277" r:id="rId9"/>
    <p:sldId id="278" r:id="rId10"/>
    <p:sldId id="279" r:id="rId11"/>
    <p:sldId id="280" r:id="rId12"/>
    <p:sldId id="281" r:id="rId13"/>
    <p:sldId id="282" r:id="rId14"/>
    <p:sldId id="285" r:id="rId15"/>
    <p:sldId id="283" r:id="rId16"/>
    <p:sldId id="284"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BBCEB"/>
    <a:srgbClr val="FFD73A"/>
    <a:srgbClr val="9BC51E"/>
    <a:srgbClr val="F9423A"/>
    <a:srgbClr val="E7856D"/>
    <a:srgbClr val="DF856D"/>
  </p:clrMru>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9" autoAdjust="0"/>
    <p:restoredTop sz="94695" autoAdjust="0"/>
  </p:normalViewPr>
  <p:slideViewPr>
    <p:cSldViewPr snapToGrid="0" snapToObjects="1">
      <p:cViewPr>
        <p:scale>
          <a:sx n="75" d="100"/>
          <a:sy n="75" d="100"/>
        </p:scale>
        <p:origin x="-366"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93D3A77-8FEF-4ECA-8BE7-BF82F324895E}" type="datetimeFigureOut">
              <a:rPr lang="en-GB" smtClean="0"/>
              <a:pPr/>
              <a:t>25/01/2013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3E0EACD-9354-4739-A8F0-4EAD4017378B}"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E3E0EACD-9354-4739-A8F0-4EAD4017378B}" type="slidenum">
              <a:rPr lang="en-GB" smtClean="0"/>
              <a:pPr/>
              <a:t>6</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8BC8CED3-0EF8-C448-A65D-E4E338F2D7A3}" type="datetimeFigureOut">
              <a:rPr lang="en-US" smtClean="0"/>
              <a:pPr/>
              <a:t>1/25/2013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DE9CB5-E8F1-8540-A6D7-7DDC3EAC7BE4}" type="slidenum">
              <a:rPr lang="en-US" smtClean="0"/>
              <a:pPr/>
              <a:t>‹#›</a:t>
            </a:fld>
            <a:endParaRPr lang="en-US"/>
          </a:p>
        </p:txBody>
      </p:sp>
    </p:spTree>
    <p:extLst>
      <p:ext uri="{BB962C8B-B14F-4D97-AF65-F5344CB8AC3E}">
        <p14:creationId xmlns="" xmlns:p14="http://schemas.microsoft.com/office/powerpoint/2010/main" val="3502100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8BC8CED3-0EF8-C448-A65D-E4E338F2D7A3}" type="datetimeFigureOut">
              <a:rPr lang="en-US" smtClean="0"/>
              <a:pPr/>
              <a:t>1/25/2013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DE9CB5-E8F1-8540-A6D7-7DDC3EAC7BE4}" type="slidenum">
              <a:rPr lang="en-US" smtClean="0"/>
              <a:pPr/>
              <a:t>‹#›</a:t>
            </a:fld>
            <a:endParaRPr lang="en-US"/>
          </a:p>
        </p:txBody>
      </p:sp>
    </p:spTree>
    <p:extLst>
      <p:ext uri="{BB962C8B-B14F-4D97-AF65-F5344CB8AC3E}">
        <p14:creationId xmlns="" xmlns:p14="http://schemas.microsoft.com/office/powerpoint/2010/main" val="3658638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8BC8CED3-0EF8-C448-A65D-E4E338F2D7A3}" type="datetimeFigureOut">
              <a:rPr lang="en-US" smtClean="0"/>
              <a:pPr/>
              <a:t>1/25/2013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DE9CB5-E8F1-8540-A6D7-7DDC3EAC7BE4}" type="slidenum">
              <a:rPr lang="en-US" smtClean="0"/>
              <a:pPr/>
              <a:t>‹#›</a:t>
            </a:fld>
            <a:endParaRPr lang="en-US"/>
          </a:p>
        </p:txBody>
      </p:sp>
    </p:spTree>
    <p:extLst>
      <p:ext uri="{BB962C8B-B14F-4D97-AF65-F5344CB8AC3E}">
        <p14:creationId xmlns="" xmlns:p14="http://schemas.microsoft.com/office/powerpoint/2010/main" val="1510970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8BC8CED3-0EF8-C448-A65D-E4E338F2D7A3}" type="datetimeFigureOut">
              <a:rPr lang="en-US" smtClean="0"/>
              <a:pPr/>
              <a:t>1/25/2013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DE9CB5-E8F1-8540-A6D7-7DDC3EAC7BE4}" type="slidenum">
              <a:rPr lang="en-US" smtClean="0"/>
              <a:pPr/>
              <a:t>‹#›</a:t>
            </a:fld>
            <a:endParaRPr lang="en-US"/>
          </a:p>
        </p:txBody>
      </p:sp>
    </p:spTree>
    <p:extLst>
      <p:ext uri="{BB962C8B-B14F-4D97-AF65-F5344CB8AC3E}">
        <p14:creationId xmlns="" xmlns:p14="http://schemas.microsoft.com/office/powerpoint/2010/main" val="844645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8BC8CED3-0EF8-C448-A65D-E4E338F2D7A3}" type="datetimeFigureOut">
              <a:rPr lang="en-US" smtClean="0"/>
              <a:pPr/>
              <a:t>1/25/2013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DE9CB5-E8F1-8540-A6D7-7DDC3EAC7BE4}" type="slidenum">
              <a:rPr lang="en-US" smtClean="0"/>
              <a:pPr/>
              <a:t>‹#›</a:t>
            </a:fld>
            <a:endParaRPr lang="en-US"/>
          </a:p>
        </p:txBody>
      </p:sp>
    </p:spTree>
    <p:extLst>
      <p:ext uri="{BB962C8B-B14F-4D97-AF65-F5344CB8AC3E}">
        <p14:creationId xmlns="" xmlns:p14="http://schemas.microsoft.com/office/powerpoint/2010/main" val="1140104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8BC8CED3-0EF8-C448-A65D-E4E338F2D7A3}" type="datetimeFigureOut">
              <a:rPr lang="en-US" smtClean="0"/>
              <a:pPr/>
              <a:t>1/25/2013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DE9CB5-E8F1-8540-A6D7-7DDC3EAC7BE4}" type="slidenum">
              <a:rPr lang="en-US" smtClean="0"/>
              <a:pPr/>
              <a:t>‹#›</a:t>
            </a:fld>
            <a:endParaRPr lang="en-US"/>
          </a:p>
        </p:txBody>
      </p:sp>
    </p:spTree>
    <p:extLst>
      <p:ext uri="{BB962C8B-B14F-4D97-AF65-F5344CB8AC3E}">
        <p14:creationId xmlns="" xmlns:p14="http://schemas.microsoft.com/office/powerpoint/2010/main" val="4343238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8BC8CED3-0EF8-C448-A65D-E4E338F2D7A3}" type="datetimeFigureOut">
              <a:rPr lang="en-US" smtClean="0"/>
              <a:pPr/>
              <a:t>1/25/2013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DE9CB5-E8F1-8540-A6D7-7DDC3EAC7BE4}" type="slidenum">
              <a:rPr lang="en-US" smtClean="0"/>
              <a:pPr/>
              <a:t>‹#›</a:t>
            </a:fld>
            <a:endParaRPr lang="en-US"/>
          </a:p>
        </p:txBody>
      </p:sp>
    </p:spTree>
    <p:extLst>
      <p:ext uri="{BB962C8B-B14F-4D97-AF65-F5344CB8AC3E}">
        <p14:creationId xmlns="" xmlns:p14="http://schemas.microsoft.com/office/powerpoint/2010/main" val="3098389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8BC8CED3-0EF8-C448-A65D-E4E338F2D7A3}" type="datetimeFigureOut">
              <a:rPr lang="en-US" smtClean="0"/>
              <a:pPr/>
              <a:t>1/25/2013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DE9CB5-E8F1-8540-A6D7-7DDC3EAC7BE4}" type="slidenum">
              <a:rPr lang="en-US" smtClean="0"/>
              <a:pPr/>
              <a:t>‹#›</a:t>
            </a:fld>
            <a:endParaRPr lang="en-US"/>
          </a:p>
        </p:txBody>
      </p:sp>
    </p:spTree>
    <p:extLst>
      <p:ext uri="{BB962C8B-B14F-4D97-AF65-F5344CB8AC3E}">
        <p14:creationId xmlns="" xmlns:p14="http://schemas.microsoft.com/office/powerpoint/2010/main" val="4108185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C8CED3-0EF8-C448-A65D-E4E338F2D7A3}" type="datetimeFigureOut">
              <a:rPr lang="en-US" smtClean="0"/>
              <a:pPr/>
              <a:t>1/25/2013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ADE9CB5-E8F1-8540-A6D7-7DDC3EAC7BE4}" type="slidenum">
              <a:rPr lang="en-US" smtClean="0"/>
              <a:pPr/>
              <a:t>‹#›</a:t>
            </a:fld>
            <a:endParaRPr lang="en-US"/>
          </a:p>
        </p:txBody>
      </p:sp>
    </p:spTree>
    <p:extLst>
      <p:ext uri="{BB962C8B-B14F-4D97-AF65-F5344CB8AC3E}">
        <p14:creationId xmlns="" xmlns:p14="http://schemas.microsoft.com/office/powerpoint/2010/main" val="144645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8BC8CED3-0EF8-C448-A65D-E4E338F2D7A3}" type="datetimeFigureOut">
              <a:rPr lang="en-US" smtClean="0"/>
              <a:pPr/>
              <a:t>1/25/2013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DE9CB5-E8F1-8540-A6D7-7DDC3EAC7BE4}" type="slidenum">
              <a:rPr lang="en-US" smtClean="0"/>
              <a:pPr/>
              <a:t>‹#›</a:t>
            </a:fld>
            <a:endParaRPr lang="en-US"/>
          </a:p>
        </p:txBody>
      </p:sp>
    </p:spTree>
    <p:extLst>
      <p:ext uri="{BB962C8B-B14F-4D97-AF65-F5344CB8AC3E}">
        <p14:creationId xmlns="" xmlns:p14="http://schemas.microsoft.com/office/powerpoint/2010/main" val="3401311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8BC8CED3-0EF8-C448-A65D-E4E338F2D7A3}" type="datetimeFigureOut">
              <a:rPr lang="en-US" smtClean="0"/>
              <a:pPr/>
              <a:t>1/25/2013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DE9CB5-E8F1-8540-A6D7-7DDC3EAC7BE4}" type="slidenum">
              <a:rPr lang="en-US" smtClean="0"/>
              <a:pPr/>
              <a:t>‹#›</a:t>
            </a:fld>
            <a:endParaRPr lang="en-US"/>
          </a:p>
        </p:txBody>
      </p:sp>
    </p:spTree>
    <p:extLst>
      <p:ext uri="{BB962C8B-B14F-4D97-AF65-F5344CB8AC3E}">
        <p14:creationId xmlns="" xmlns:p14="http://schemas.microsoft.com/office/powerpoint/2010/main" val="2016575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C8CED3-0EF8-C448-A65D-E4E338F2D7A3}" type="datetimeFigureOut">
              <a:rPr lang="en-US" smtClean="0"/>
              <a:pPr/>
              <a:t>1/25/2013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DE9CB5-E8F1-8540-A6D7-7DDC3EAC7BE4}" type="slidenum">
              <a:rPr lang="en-US" smtClean="0"/>
              <a:pPr/>
              <a:t>‹#›</a:t>
            </a:fld>
            <a:endParaRPr lang="en-US"/>
          </a:p>
        </p:txBody>
      </p:sp>
    </p:spTree>
    <p:extLst>
      <p:ext uri="{BB962C8B-B14F-4D97-AF65-F5344CB8AC3E}">
        <p14:creationId xmlns="" xmlns:p14="http://schemas.microsoft.com/office/powerpoint/2010/main" val="42237488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FOE logo_Red_large.jp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1482546" y="1930394"/>
            <a:ext cx="6178909" cy="2880000"/>
          </a:xfrm>
          <a:prstGeom prst="rect">
            <a:avLst/>
          </a:prstGeom>
        </p:spPr>
      </p:pic>
    </p:spTree>
    <p:extLst>
      <p:ext uri="{BB962C8B-B14F-4D97-AF65-F5344CB8AC3E}">
        <p14:creationId xmlns="" xmlns:p14="http://schemas.microsoft.com/office/powerpoint/2010/main" val="40838939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b="1" dirty="0" smtClean="0">
                <a:latin typeface="Arial" pitchFamily="34" charset="0"/>
                <a:cs typeface="Arial" pitchFamily="34" charset="0"/>
              </a:rPr>
              <a:t>Global commons and well-being</a:t>
            </a:r>
            <a:endParaRPr lang="en-GB" sz="3600" b="1" dirty="0">
              <a:latin typeface="Arial" pitchFamily="34" charset="0"/>
              <a:cs typeface="Arial" pitchFamily="34" charset="0"/>
            </a:endParaRPr>
          </a:p>
        </p:txBody>
      </p:sp>
      <p:pic>
        <p:nvPicPr>
          <p:cNvPr id="4" name="Content Placeholder 3" descr="oxfam donought.png"/>
          <p:cNvPicPr>
            <a:picLocks noGrp="1" noChangeAspect="1"/>
          </p:cNvPicPr>
          <p:nvPr>
            <p:ph idx="1"/>
          </p:nvPr>
        </p:nvPicPr>
        <p:blipFill>
          <a:blip r:embed="rId2"/>
          <a:stretch>
            <a:fillRect/>
          </a:stretch>
        </p:blipFill>
        <p:spPr>
          <a:xfrm>
            <a:off x="904875" y="1780381"/>
            <a:ext cx="7150000" cy="3960000"/>
          </a:xfr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b="1" dirty="0" smtClean="0">
                <a:latin typeface="Arial" pitchFamily="34" charset="0"/>
                <a:cs typeface="Arial" pitchFamily="34" charset="0"/>
              </a:rPr>
              <a:t>Global commons and well-being</a:t>
            </a:r>
            <a:endParaRPr lang="en-GB" sz="3600" b="1" dirty="0">
              <a:latin typeface="Arial" pitchFamily="34" charset="0"/>
              <a:cs typeface="Arial" pitchFamily="34" charset="0"/>
            </a:endParaRPr>
          </a:p>
        </p:txBody>
      </p:sp>
      <p:sp>
        <p:nvSpPr>
          <p:cNvPr id="3" name="Content Placeholder 2"/>
          <p:cNvSpPr>
            <a:spLocks noGrp="1"/>
          </p:cNvSpPr>
          <p:nvPr>
            <p:ph idx="1"/>
          </p:nvPr>
        </p:nvSpPr>
        <p:spPr/>
        <p:txBody>
          <a:bodyPr>
            <a:noAutofit/>
          </a:bodyPr>
          <a:lstStyle/>
          <a:p>
            <a:r>
              <a:rPr lang="en-GB" sz="2800" dirty="0" smtClean="0">
                <a:latin typeface="Arial" pitchFamily="34" charset="0"/>
                <a:cs typeface="Arial" pitchFamily="34" charset="0"/>
              </a:rPr>
              <a:t>Cities and city networks growing</a:t>
            </a:r>
          </a:p>
          <a:p>
            <a:pPr lvl="1"/>
            <a:r>
              <a:rPr lang="en-GB" sz="2000" i="1" dirty="0" smtClean="0">
                <a:latin typeface="Arial" pitchFamily="34" charset="0"/>
                <a:cs typeface="Arial" pitchFamily="34" charset="0"/>
              </a:rPr>
              <a:t>“Transnational municipal networks do not operate in isolation, and there is evidence that the interaction between municipal networks (and between municipal networks and others) is creating a new ‘web’ of climate governance that is in many ways as, if not more, important than the international climate change regime.” </a:t>
            </a:r>
          </a:p>
          <a:p>
            <a:pPr lvl="2">
              <a:buNone/>
            </a:pPr>
            <a:r>
              <a:rPr lang="en-GB" sz="2000" dirty="0" smtClean="0">
                <a:latin typeface="Arial" pitchFamily="34" charset="0"/>
                <a:cs typeface="Arial" pitchFamily="34" charset="0"/>
              </a:rPr>
              <a:t>Harriet </a:t>
            </a:r>
            <a:r>
              <a:rPr lang="en-GB" sz="2000" dirty="0" err="1" smtClean="0">
                <a:latin typeface="Arial" pitchFamily="34" charset="0"/>
                <a:cs typeface="Arial" pitchFamily="34" charset="0"/>
              </a:rPr>
              <a:t>Bulkeley</a:t>
            </a:r>
            <a:r>
              <a:rPr lang="en-GB" sz="2000" dirty="0" smtClean="0">
                <a:latin typeface="Arial" pitchFamily="34" charset="0"/>
                <a:cs typeface="Arial" pitchFamily="34" charset="0"/>
              </a:rPr>
              <a:t>, Durham University.</a:t>
            </a:r>
          </a:p>
          <a:p>
            <a:pPr lvl="2">
              <a:buNone/>
            </a:pPr>
            <a:endParaRPr lang="en-GB" sz="2000" dirty="0" smtClean="0">
              <a:latin typeface="Arial" pitchFamily="34" charset="0"/>
              <a:cs typeface="Arial" pitchFamily="34" charset="0"/>
            </a:endParaRPr>
          </a:p>
          <a:p>
            <a:r>
              <a:rPr lang="en-GB" sz="2800" dirty="0" smtClean="0">
                <a:latin typeface="Arial" pitchFamily="34" charset="0"/>
                <a:cs typeface="Arial" pitchFamily="34" charset="0"/>
              </a:rPr>
              <a:t>Have responsibilities so should be at the table</a:t>
            </a:r>
            <a:endParaRPr lang="en-GB" sz="2800" dirty="0">
              <a:latin typeface="Arial" pitchFamily="34" charset="0"/>
              <a:cs typeface="Arial" pitchFamily="34" charset="0"/>
            </a:endParaRPr>
          </a:p>
        </p:txBody>
      </p:sp>
      <p:pic>
        <p:nvPicPr>
          <p:cNvPr id="4" name="Picture 3" descr="FOE logo_Red_large.jp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6714000" y="5621430"/>
            <a:ext cx="1944000" cy="90610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1000"/>
                                        <p:tgtEl>
                                          <p:spTgt spid="3">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1000"/>
                                        <p:tgtEl>
                                          <p:spTgt spid="3">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10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blinds(horizontal)">
                                      <p:cBhvr>
                                        <p:cTn id="18"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b="1" dirty="0" smtClean="0">
                <a:latin typeface="Arial" pitchFamily="34" charset="0"/>
                <a:cs typeface="Arial" pitchFamily="34" charset="0"/>
              </a:rPr>
              <a:t>Concluding thoughts</a:t>
            </a:r>
            <a:endParaRPr lang="en-GB" sz="3600" b="1" dirty="0">
              <a:latin typeface="Arial" pitchFamily="34" charset="0"/>
              <a:cs typeface="Arial" pitchFamily="34" charset="0"/>
            </a:endParaRPr>
          </a:p>
        </p:txBody>
      </p:sp>
      <p:sp>
        <p:nvSpPr>
          <p:cNvPr id="3" name="Content Placeholder 2"/>
          <p:cNvSpPr>
            <a:spLocks noGrp="1"/>
          </p:cNvSpPr>
          <p:nvPr>
            <p:ph idx="1"/>
          </p:nvPr>
        </p:nvSpPr>
        <p:spPr/>
        <p:txBody>
          <a:bodyPr>
            <a:normAutofit fontScale="77500" lnSpcReduction="20000"/>
          </a:bodyPr>
          <a:lstStyle/>
          <a:p>
            <a:r>
              <a:rPr lang="en-GB" sz="3300" dirty="0" smtClean="0">
                <a:latin typeface="Arial" pitchFamily="34" charset="0"/>
                <a:cs typeface="Arial" pitchFamily="34" charset="0"/>
              </a:rPr>
              <a:t>Powerful megatrends</a:t>
            </a:r>
          </a:p>
          <a:p>
            <a:r>
              <a:rPr lang="en-GB" sz="3300" dirty="0" smtClean="0">
                <a:latin typeface="Arial" pitchFamily="34" charset="0"/>
                <a:cs typeface="Arial" pitchFamily="34" charset="0"/>
              </a:rPr>
              <a:t>Cities need to more be masters of own destiny – with and for the people – but working with Governments</a:t>
            </a:r>
          </a:p>
          <a:p>
            <a:pPr lvl="1"/>
            <a:r>
              <a:rPr lang="en-GB" sz="2900" dirty="0" smtClean="0">
                <a:latin typeface="Arial" pitchFamily="34" charset="0"/>
                <a:cs typeface="Arial" pitchFamily="34" charset="0"/>
              </a:rPr>
              <a:t>“</a:t>
            </a:r>
            <a:r>
              <a:rPr lang="en-GB" sz="2900" i="1" dirty="0" smtClean="0">
                <a:latin typeface="Arial" pitchFamily="34" charset="0"/>
                <a:cs typeface="Arial" pitchFamily="34" charset="0"/>
              </a:rPr>
              <a:t>Relations between centre and periphery are probably optimal when characterised by a diplomatic and mutually respectful relationship based on genuine relative autonomy, rather than by relations of dependence (or complete independence)..”</a:t>
            </a:r>
          </a:p>
          <a:p>
            <a:pPr lvl="2">
              <a:buNone/>
            </a:pPr>
            <a:r>
              <a:rPr lang="en-GB" sz="2900" dirty="0" smtClean="0">
                <a:latin typeface="Arial" pitchFamily="34" charset="0"/>
                <a:cs typeface="Arial" pitchFamily="34" charset="0"/>
              </a:rPr>
              <a:t>Simon Strezer, Historian, Cambridge University</a:t>
            </a:r>
          </a:p>
          <a:p>
            <a:r>
              <a:rPr lang="en-GB" sz="3300" dirty="0" smtClean="0">
                <a:latin typeface="Arial" pitchFamily="34" charset="0"/>
                <a:cs typeface="Arial" pitchFamily="34" charset="0"/>
              </a:rPr>
              <a:t>Innovation is critical</a:t>
            </a:r>
          </a:p>
          <a:p>
            <a:r>
              <a:rPr lang="en-GB" sz="3300" dirty="0" smtClean="0">
                <a:latin typeface="Arial" pitchFamily="34" charset="0"/>
                <a:cs typeface="Arial" pitchFamily="34" charset="0"/>
              </a:rPr>
              <a:t>Networks increasingly important</a:t>
            </a:r>
          </a:p>
          <a:p>
            <a:r>
              <a:rPr lang="en-GB" sz="3300" dirty="0" smtClean="0">
                <a:latin typeface="Arial" pitchFamily="34" charset="0"/>
                <a:cs typeface="Arial" pitchFamily="34" charset="0"/>
              </a:rPr>
              <a:t>Feedback please</a:t>
            </a:r>
          </a:p>
          <a:p>
            <a:endParaRPr lang="en-GB" dirty="0"/>
          </a:p>
        </p:txBody>
      </p:sp>
      <p:pic>
        <p:nvPicPr>
          <p:cNvPr id="4" name="Picture 3" descr="FOE logo_Red_large.jp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6714000" y="5621430"/>
            <a:ext cx="1944000" cy="90610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1000"/>
                                        <p:tgtEl>
                                          <p:spTgt spid="3">
                                            <p:txEl>
                                              <p:pRg st="1" end="1"/>
                                            </p:txEl>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linds(horizontal)">
                                      <p:cBhvr>
                                        <p:cTn id="15" dur="1000"/>
                                        <p:tgtEl>
                                          <p:spTgt spid="3">
                                            <p:txEl>
                                              <p:pRg st="2" end="2"/>
                                            </p:txEl>
                                          </p:spTgt>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linds(horizontal)">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blinds(horizontal)">
                                      <p:cBhvr>
                                        <p:cTn id="23" dur="10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blinds(horizontal)">
                                      <p:cBhvr>
                                        <p:cTn id="28" dur="1000"/>
                                        <p:tgtEl>
                                          <p:spTgt spid="3">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blinds(horizontal)">
                                      <p:cBhvr>
                                        <p:cTn id="33" dur="1000"/>
                                        <p:tgtEl>
                                          <p:spTgt spid="3">
                                            <p:txEl>
                                              <p:pRg st="6" end="6"/>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21" presetClass="emph" presetSubtype="0" fill="hold" nodeType="clickEffect">
                                  <p:stCondLst>
                                    <p:cond delay="0"/>
                                  </p:stCondLst>
                                  <p:childTnLst>
                                    <p:animClr clrSpc="hsl">
                                      <p:cBhvr override="childStyle">
                                        <p:cTn id="37" dur="500" fill="hold"/>
                                        <p:tgtEl>
                                          <p:spTgt spid="3">
                                            <p:txEl>
                                              <p:pRg st="6" end="6"/>
                                            </p:txEl>
                                          </p:spTgt>
                                        </p:tgtEl>
                                        <p:attrNameLst>
                                          <p:attrName>style.color</p:attrName>
                                        </p:attrNameLst>
                                      </p:cBhvr>
                                      <p:by>
                                        <p:hsl h="7200000" s="0" l="0"/>
                                      </p:by>
                                    </p:animClr>
                                    <p:animClr clrSpc="hsl">
                                      <p:cBhvr>
                                        <p:cTn id="38" dur="500" fill="hold"/>
                                        <p:tgtEl>
                                          <p:spTgt spid="3">
                                            <p:txEl>
                                              <p:pRg st="6" end="6"/>
                                            </p:txEl>
                                          </p:spTgt>
                                        </p:tgtEl>
                                        <p:attrNameLst>
                                          <p:attrName>fillcolor</p:attrName>
                                        </p:attrNameLst>
                                      </p:cBhvr>
                                      <p:by>
                                        <p:hsl h="7200000" s="0" l="0"/>
                                      </p:by>
                                    </p:animClr>
                                    <p:animClr clrSpc="hsl">
                                      <p:cBhvr>
                                        <p:cTn id="39" dur="500" fill="hold"/>
                                        <p:tgtEl>
                                          <p:spTgt spid="3">
                                            <p:txEl>
                                              <p:pRg st="6" end="6"/>
                                            </p:txEl>
                                          </p:spTgt>
                                        </p:tgtEl>
                                        <p:attrNameLst>
                                          <p:attrName>stroke.color</p:attrName>
                                        </p:attrNameLst>
                                      </p:cBhvr>
                                      <p:by>
                                        <p:hsl h="7200000" s="0" l="0"/>
                                      </p:by>
                                    </p:animClr>
                                    <p:set>
                                      <p:cBhvr>
                                        <p:cTn id="40" dur="500" fill="hold"/>
                                        <p:tgtEl>
                                          <p:spTgt spid="3">
                                            <p:txEl>
                                              <p:pRg st="6" end="6"/>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42384" y="2422048"/>
            <a:ext cx="7613965" cy="2123658"/>
          </a:xfrm>
          <a:prstGeom prst="rect">
            <a:avLst/>
          </a:prstGeom>
          <a:noFill/>
        </p:spPr>
        <p:txBody>
          <a:bodyPr wrap="square" rtlCol="0">
            <a:spAutoFit/>
          </a:bodyPr>
          <a:lstStyle/>
          <a:p>
            <a:pPr algn="ctr"/>
            <a:r>
              <a:rPr lang="en-US" sz="3600" b="1" dirty="0" smtClean="0">
                <a:latin typeface="Arial MT Lt"/>
                <a:cs typeface="Arial MT Lt"/>
              </a:rPr>
              <a:t>Cities – the age of austerity, megatrends and riding the storm</a:t>
            </a:r>
            <a:r>
              <a:rPr lang="en-US" sz="3200" b="1" dirty="0" smtClean="0">
                <a:latin typeface="Arial MT Lt"/>
                <a:cs typeface="Arial MT Lt"/>
              </a:rPr>
              <a:t>.</a:t>
            </a:r>
          </a:p>
          <a:p>
            <a:pPr algn="ctr"/>
            <a:r>
              <a:rPr lang="en-US" sz="3200" b="1" dirty="0" smtClean="0">
                <a:latin typeface="Arial MT Lt"/>
                <a:cs typeface="Arial MT Lt"/>
              </a:rPr>
              <a:t> </a:t>
            </a:r>
          </a:p>
          <a:p>
            <a:pPr algn="ctr"/>
            <a:r>
              <a:rPr lang="en-US" sz="2800" b="1" dirty="0" smtClean="0">
                <a:latin typeface="Arial MT Lt"/>
                <a:cs typeface="Arial MT Lt"/>
              </a:rPr>
              <a:t>Early thoughts from Friends of the Earth</a:t>
            </a:r>
            <a:endParaRPr lang="en-US" sz="2800" b="1" dirty="0">
              <a:latin typeface="Arial MT Lt"/>
              <a:cs typeface="Arial MT Lt"/>
            </a:endParaRPr>
          </a:p>
        </p:txBody>
      </p:sp>
      <p:pic>
        <p:nvPicPr>
          <p:cNvPr id="7" name="Picture 6" descr="FOE logo_Red_large.jp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6714000" y="5621430"/>
            <a:ext cx="1944000" cy="906102"/>
          </a:xfrm>
          <a:prstGeom prst="rect">
            <a:avLst/>
          </a:prstGeom>
        </p:spPr>
      </p:pic>
    </p:spTree>
    <p:extLst>
      <p:ext uri="{BB962C8B-B14F-4D97-AF65-F5344CB8AC3E}">
        <p14:creationId xmlns="" xmlns:p14="http://schemas.microsoft.com/office/powerpoint/2010/main" val="8931495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GB" sz="4000" b="1" dirty="0" smtClean="0">
                <a:latin typeface="Arial" pitchFamily="34" charset="0"/>
                <a:cs typeface="Arial" pitchFamily="34" charset="0"/>
              </a:rPr>
              <a:t>About the presentation</a:t>
            </a:r>
            <a:endParaRPr lang="en-GB" sz="4000" b="1" dirty="0">
              <a:latin typeface="Arial" pitchFamily="34" charset="0"/>
              <a:cs typeface="Arial" pitchFamily="34" charset="0"/>
            </a:endParaRPr>
          </a:p>
        </p:txBody>
      </p:sp>
      <p:sp>
        <p:nvSpPr>
          <p:cNvPr id="7" name="Content Placeholder 6"/>
          <p:cNvSpPr>
            <a:spLocks noGrp="1"/>
          </p:cNvSpPr>
          <p:nvPr>
            <p:ph idx="1"/>
          </p:nvPr>
        </p:nvSpPr>
        <p:spPr/>
        <p:txBody>
          <a:bodyPr>
            <a:normAutofit/>
          </a:bodyPr>
          <a:lstStyle/>
          <a:p>
            <a:r>
              <a:rPr lang="en-GB" sz="2800" dirty="0" smtClean="0">
                <a:latin typeface="Arial" pitchFamily="34" charset="0"/>
                <a:cs typeface="Arial" pitchFamily="34" charset="0"/>
              </a:rPr>
              <a:t>Present </a:t>
            </a:r>
            <a:r>
              <a:rPr lang="en-GB" sz="2800" dirty="0" smtClean="0">
                <a:latin typeface="Arial" pitchFamily="34" charset="0"/>
                <a:cs typeface="Arial" pitchFamily="34" charset="0"/>
              </a:rPr>
              <a:t>six </a:t>
            </a:r>
            <a:r>
              <a:rPr lang="en-GB" sz="2800" dirty="0" smtClean="0">
                <a:latin typeface="Arial" pitchFamily="34" charset="0"/>
                <a:cs typeface="Arial" pitchFamily="34" charset="0"/>
              </a:rPr>
              <a:t>‘mega-trends’ relevant to cities</a:t>
            </a:r>
          </a:p>
          <a:p>
            <a:r>
              <a:rPr lang="en-GB" sz="2800" dirty="0" smtClean="0">
                <a:latin typeface="Arial" pitchFamily="34" charset="0"/>
                <a:cs typeface="Arial" pitchFamily="34" charset="0"/>
              </a:rPr>
              <a:t>Suggest a number of interventions necessary for cities to ride the storm</a:t>
            </a:r>
          </a:p>
          <a:p>
            <a:r>
              <a:rPr lang="en-GB" sz="2800" dirty="0" smtClean="0">
                <a:latin typeface="Arial" pitchFamily="34" charset="0"/>
                <a:cs typeface="Arial" pitchFamily="34" charset="0"/>
              </a:rPr>
              <a:t>Suggest cities have global commons and global well-being responsibilities</a:t>
            </a:r>
          </a:p>
          <a:p>
            <a:r>
              <a:rPr lang="en-GB" sz="2800" dirty="0" smtClean="0">
                <a:latin typeface="Arial" pitchFamily="34" charset="0"/>
                <a:cs typeface="Arial" pitchFamily="34" charset="0"/>
              </a:rPr>
              <a:t>Make some concluding remarks and seek feedback</a:t>
            </a:r>
            <a:endParaRPr lang="en-GB" sz="2800" dirty="0">
              <a:latin typeface="Arial" pitchFamily="34" charset="0"/>
              <a:cs typeface="Arial" pitchFamily="34" charset="0"/>
            </a:endParaRPr>
          </a:p>
        </p:txBody>
      </p:sp>
      <p:pic>
        <p:nvPicPr>
          <p:cNvPr id="8" name="Picture 7" descr="FOE logo_Red_large.jp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6714000" y="5621430"/>
            <a:ext cx="1944000" cy="90610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blinds(horizontal)">
                                      <p:cBhvr>
                                        <p:cTn id="7" dur="10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blinds(horizontal)">
                                      <p:cBhvr>
                                        <p:cTn id="12" dur="10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blinds(horizontal)">
                                      <p:cBhvr>
                                        <p:cTn id="17" dur="10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blinds(horizontal)">
                                      <p:cBhvr>
                                        <p:cTn id="22" dur="10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b="1" dirty="0" smtClean="0">
                <a:latin typeface="Arial" pitchFamily="34" charset="0"/>
                <a:cs typeface="Arial" pitchFamily="34" charset="0"/>
              </a:rPr>
              <a:t>Megatrends</a:t>
            </a:r>
            <a:endParaRPr lang="en-GB" sz="3600" b="1" dirty="0">
              <a:latin typeface="Arial" pitchFamily="34" charset="0"/>
              <a:cs typeface="Arial" pitchFamily="34" charset="0"/>
            </a:endParaRPr>
          </a:p>
        </p:txBody>
      </p:sp>
      <p:sp>
        <p:nvSpPr>
          <p:cNvPr id="3" name="Content Placeholder 2"/>
          <p:cNvSpPr>
            <a:spLocks noGrp="1"/>
          </p:cNvSpPr>
          <p:nvPr>
            <p:ph idx="1"/>
          </p:nvPr>
        </p:nvSpPr>
        <p:spPr>
          <a:xfrm>
            <a:off x="457200" y="1417639"/>
            <a:ext cx="8229600" cy="4203792"/>
          </a:xfrm>
        </p:spPr>
        <p:txBody>
          <a:bodyPr>
            <a:normAutofit lnSpcReduction="10000"/>
          </a:bodyPr>
          <a:lstStyle/>
          <a:p>
            <a:r>
              <a:rPr lang="en-GB" sz="2800" dirty="0" smtClean="0">
                <a:latin typeface="Arial" pitchFamily="34" charset="0"/>
                <a:cs typeface="Arial" pitchFamily="34" charset="0"/>
              </a:rPr>
              <a:t>Shifting power, bigger more integrated economies</a:t>
            </a:r>
          </a:p>
          <a:p>
            <a:r>
              <a:rPr lang="en-GB" sz="2800" dirty="0" smtClean="0">
                <a:latin typeface="Arial" pitchFamily="34" charset="0"/>
                <a:cs typeface="Arial" pitchFamily="34" charset="0"/>
              </a:rPr>
              <a:t>A growing global economy but one that has reduced stability</a:t>
            </a:r>
          </a:p>
          <a:p>
            <a:r>
              <a:rPr lang="en-GB" sz="2800" dirty="0" smtClean="0">
                <a:latin typeface="Arial" pitchFamily="34" charset="0"/>
                <a:cs typeface="Arial" pitchFamily="34" charset="0"/>
              </a:rPr>
              <a:t>A larger, more urbanised, and aging population</a:t>
            </a:r>
          </a:p>
          <a:p>
            <a:r>
              <a:rPr lang="en-GB" sz="2800" dirty="0" smtClean="0">
                <a:latin typeface="Arial" pitchFamily="34" charset="0"/>
                <a:cs typeface="Arial" pitchFamily="34" charset="0"/>
              </a:rPr>
              <a:t>Environments stressed to breaking points</a:t>
            </a:r>
          </a:p>
          <a:p>
            <a:r>
              <a:rPr lang="en-GB" sz="2800" dirty="0" smtClean="0">
                <a:latin typeface="Arial" pitchFamily="34" charset="0"/>
                <a:cs typeface="Arial" pitchFamily="34" charset="0"/>
              </a:rPr>
              <a:t>Slow reductions in discrimination but increasing economic inequality</a:t>
            </a:r>
          </a:p>
          <a:p>
            <a:r>
              <a:rPr lang="en-GB" sz="2800" dirty="0" smtClean="0">
                <a:latin typeface="Arial" pitchFamily="34" charset="0"/>
                <a:cs typeface="Arial" pitchFamily="34" charset="0"/>
              </a:rPr>
              <a:t>Acceleration in the development of technologies</a:t>
            </a:r>
            <a:endParaRPr lang="en-GB" sz="2800" dirty="0">
              <a:latin typeface="Arial" pitchFamily="34" charset="0"/>
              <a:cs typeface="Arial" pitchFamily="34" charset="0"/>
            </a:endParaRPr>
          </a:p>
        </p:txBody>
      </p:sp>
      <p:pic>
        <p:nvPicPr>
          <p:cNvPr id="4" name="Picture 3" descr="FOE logo_Red_large.jp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6714000" y="5621430"/>
            <a:ext cx="1944000" cy="90610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1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11778"/>
          </a:xfrm>
        </p:spPr>
        <p:txBody>
          <a:bodyPr>
            <a:normAutofit fontScale="90000"/>
          </a:bodyPr>
          <a:lstStyle/>
          <a:p>
            <a:r>
              <a:rPr lang="en-GB" sz="3600" b="1" dirty="0" smtClean="0">
                <a:latin typeface="Arial" pitchFamily="34" charset="0"/>
                <a:cs typeface="Arial" pitchFamily="34" charset="0"/>
              </a:rPr>
              <a:t/>
            </a:r>
            <a:br>
              <a:rPr lang="en-GB" sz="3600" b="1" dirty="0" smtClean="0">
                <a:latin typeface="Arial" pitchFamily="34" charset="0"/>
                <a:cs typeface="Arial" pitchFamily="34" charset="0"/>
              </a:rPr>
            </a:br>
            <a:r>
              <a:rPr lang="en-GB" sz="3600" b="1" dirty="0" smtClean="0">
                <a:latin typeface="Arial" pitchFamily="34" charset="0"/>
                <a:cs typeface="Arial" pitchFamily="34" charset="0"/>
              </a:rPr>
              <a:t>Intervention 1 - Greater autonomy </a:t>
            </a:r>
            <a:r>
              <a:rPr lang="en-GB" dirty="0" smtClean="0"/>
              <a:t/>
            </a:r>
            <a:br>
              <a:rPr lang="en-GB" dirty="0" smtClean="0"/>
            </a:br>
            <a:endParaRPr lang="en-GB" dirty="0"/>
          </a:p>
        </p:txBody>
      </p:sp>
      <p:sp>
        <p:nvSpPr>
          <p:cNvPr id="3" name="Content Placeholder 2"/>
          <p:cNvSpPr>
            <a:spLocks noGrp="1"/>
          </p:cNvSpPr>
          <p:nvPr>
            <p:ph idx="1"/>
          </p:nvPr>
        </p:nvSpPr>
        <p:spPr/>
        <p:txBody>
          <a:bodyPr>
            <a:normAutofit fontScale="55000" lnSpcReduction="20000"/>
          </a:bodyPr>
          <a:lstStyle/>
          <a:p>
            <a:r>
              <a:rPr lang="en-GB" sz="3600" dirty="0" smtClean="0">
                <a:latin typeface="Arial" pitchFamily="34" charset="0"/>
                <a:cs typeface="Arial" pitchFamily="34" charset="0"/>
              </a:rPr>
              <a:t>Why?</a:t>
            </a:r>
          </a:p>
          <a:p>
            <a:pPr lvl="1"/>
            <a:r>
              <a:rPr lang="en-GB" sz="3600" dirty="0" smtClean="0">
                <a:latin typeface="Arial" pitchFamily="34" charset="0"/>
                <a:cs typeface="Arial" pitchFamily="34" charset="0"/>
              </a:rPr>
              <a:t>Cities are different</a:t>
            </a:r>
          </a:p>
          <a:p>
            <a:pPr lvl="1"/>
            <a:r>
              <a:rPr lang="en-GB" sz="3600" dirty="0" smtClean="0">
                <a:latin typeface="Arial" pitchFamily="34" charset="0"/>
                <a:cs typeface="Arial" pitchFamily="34" charset="0"/>
              </a:rPr>
              <a:t>Political disengagement demands more localism</a:t>
            </a:r>
          </a:p>
          <a:p>
            <a:pPr lvl="1"/>
            <a:r>
              <a:rPr lang="en-GB" sz="3600" dirty="0" smtClean="0">
                <a:latin typeface="Arial" pitchFamily="34" charset="0"/>
                <a:cs typeface="Arial" pitchFamily="34" charset="0"/>
              </a:rPr>
              <a:t>Need for </a:t>
            </a:r>
            <a:r>
              <a:rPr lang="en-GB" sz="3600" dirty="0" smtClean="0">
                <a:latin typeface="Arial" pitchFamily="34" charset="0"/>
                <a:cs typeface="Arial" pitchFamily="34" charset="0"/>
              </a:rPr>
              <a:t>innovation</a:t>
            </a:r>
            <a:endParaRPr lang="en-GB" sz="3600" dirty="0" smtClean="0">
              <a:latin typeface="Arial" pitchFamily="34" charset="0"/>
              <a:cs typeface="Arial" pitchFamily="34" charset="0"/>
            </a:endParaRPr>
          </a:p>
          <a:p>
            <a:r>
              <a:rPr lang="en-GB" sz="3600" dirty="0" smtClean="0">
                <a:latin typeface="Arial" pitchFamily="34" charset="0"/>
                <a:cs typeface="Arial" pitchFamily="34" charset="0"/>
              </a:rPr>
              <a:t>What?</a:t>
            </a:r>
          </a:p>
          <a:p>
            <a:pPr lvl="1"/>
            <a:r>
              <a:rPr lang="en-GB" sz="3600" dirty="0" smtClean="0">
                <a:latin typeface="Arial" pitchFamily="34" charset="0"/>
                <a:cs typeface="Arial" pitchFamily="34" charset="0"/>
              </a:rPr>
              <a:t>Financial</a:t>
            </a:r>
          </a:p>
          <a:p>
            <a:pPr lvl="1"/>
            <a:r>
              <a:rPr lang="en-GB" sz="3600" dirty="0" smtClean="0">
                <a:latin typeface="Arial" pitchFamily="34" charset="0"/>
                <a:cs typeface="Arial" pitchFamily="34" charset="0"/>
              </a:rPr>
              <a:t>Housing</a:t>
            </a:r>
          </a:p>
          <a:p>
            <a:pPr lvl="1"/>
            <a:r>
              <a:rPr lang="en-GB" sz="3600" dirty="0" smtClean="0">
                <a:latin typeface="Arial" pitchFamily="34" charset="0"/>
                <a:cs typeface="Arial" pitchFamily="34" charset="0"/>
              </a:rPr>
              <a:t>Services &amp; standards (incl. on multinationals?)</a:t>
            </a:r>
          </a:p>
          <a:p>
            <a:r>
              <a:rPr lang="en-GB" sz="3600" dirty="0" smtClean="0">
                <a:latin typeface="Arial" pitchFamily="34" charset="0"/>
                <a:cs typeface="Arial" pitchFamily="34" charset="0"/>
              </a:rPr>
              <a:t>Risks?</a:t>
            </a:r>
          </a:p>
          <a:p>
            <a:pPr lvl="1"/>
            <a:r>
              <a:rPr lang="en-GB" sz="3600" dirty="0" smtClean="0">
                <a:latin typeface="Arial" pitchFamily="34" charset="0"/>
                <a:cs typeface="Arial" pitchFamily="34" charset="0"/>
              </a:rPr>
              <a:t>For the elites?</a:t>
            </a:r>
          </a:p>
          <a:p>
            <a:pPr lvl="1"/>
            <a:r>
              <a:rPr lang="en-GB" sz="3600" dirty="0" smtClean="0">
                <a:latin typeface="Arial" pitchFamily="34" charset="0"/>
                <a:cs typeface="Arial" pitchFamily="34" charset="0"/>
              </a:rPr>
              <a:t>Cast adrift?</a:t>
            </a:r>
          </a:p>
          <a:p>
            <a:pPr lvl="1"/>
            <a:r>
              <a:rPr lang="en-GB" sz="3600" dirty="0" smtClean="0">
                <a:latin typeface="Arial" pitchFamily="34" charset="0"/>
                <a:cs typeface="Arial" pitchFamily="34" charset="0"/>
              </a:rPr>
              <a:t>Too small</a:t>
            </a:r>
            <a:r>
              <a:rPr lang="en-GB" sz="3600" dirty="0" smtClean="0">
                <a:latin typeface="Arial" pitchFamily="34" charset="0"/>
                <a:cs typeface="Arial" pitchFamily="34" charset="0"/>
              </a:rPr>
              <a:t>?</a:t>
            </a:r>
          </a:p>
          <a:p>
            <a:pPr lvl="1"/>
            <a:r>
              <a:rPr lang="en-GB" sz="3600" dirty="0" smtClean="0">
                <a:latin typeface="Arial" pitchFamily="34" charset="0"/>
                <a:cs typeface="Arial" pitchFamily="34" charset="0"/>
              </a:rPr>
              <a:t>Ignore </a:t>
            </a:r>
            <a:r>
              <a:rPr lang="en-GB" sz="3600" smtClean="0">
                <a:latin typeface="Arial" pitchFamily="34" charset="0"/>
                <a:cs typeface="Arial" pitchFamily="34" charset="0"/>
              </a:rPr>
              <a:t>global commons?</a:t>
            </a:r>
            <a:endParaRPr lang="en-GB" sz="3600" dirty="0" smtClean="0">
              <a:latin typeface="Arial" pitchFamily="34" charset="0"/>
              <a:cs typeface="Arial" pitchFamily="34" charset="0"/>
            </a:endParaRPr>
          </a:p>
          <a:p>
            <a:endParaRPr lang="en-GB" dirty="0" smtClean="0"/>
          </a:p>
          <a:p>
            <a:endParaRPr lang="en-GB" dirty="0"/>
          </a:p>
        </p:txBody>
      </p:sp>
      <p:pic>
        <p:nvPicPr>
          <p:cNvPr id="4" name="Picture 3" descr="FOE logo_Red_large.jp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6714000" y="5621430"/>
            <a:ext cx="1944000" cy="90610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1000"/>
                                        <p:tgtEl>
                                          <p:spTgt spid="3">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1000"/>
                                        <p:tgtEl>
                                          <p:spTgt spid="3">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1000"/>
                                        <p:tgtEl>
                                          <p:spTgt spid="3">
                                            <p:txEl>
                                              <p:pRg st="2" end="2"/>
                                            </p:txEl>
                                          </p:spTgt>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linds(horizontal)">
                                      <p:cBhvr>
                                        <p:cTn id="16" dur="10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blinds(horizontal)">
                                      <p:cBhvr>
                                        <p:cTn id="21" dur="1000"/>
                                        <p:tgtEl>
                                          <p:spTgt spid="3">
                                            <p:txEl>
                                              <p:pRg st="4" end="4"/>
                                            </p:txEl>
                                          </p:spTgt>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blinds(horizontal)">
                                      <p:cBhvr>
                                        <p:cTn id="24" dur="1000"/>
                                        <p:tgtEl>
                                          <p:spTgt spid="3">
                                            <p:txEl>
                                              <p:pRg st="5" end="5"/>
                                            </p:txEl>
                                          </p:spTgt>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linds(horizontal)">
                                      <p:cBhvr>
                                        <p:cTn id="27" dur="1000"/>
                                        <p:tgtEl>
                                          <p:spTgt spid="3">
                                            <p:txEl>
                                              <p:pRg st="6" end="6"/>
                                            </p:txEl>
                                          </p:spTgt>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blinds(horizontal)">
                                      <p:cBhvr>
                                        <p:cTn id="30" dur="1000"/>
                                        <p:tgtEl>
                                          <p:spTgt spid="3">
                                            <p:txEl>
                                              <p:pRg st="7" end="7"/>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blinds(horizontal)">
                                      <p:cBhvr>
                                        <p:cTn id="35" dur="1000"/>
                                        <p:tgtEl>
                                          <p:spTgt spid="3">
                                            <p:txEl>
                                              <p:pRg st="8" end="8"/>
                                            </p:txEl>
                                          </p:spTgt>
                                        </p:tgtEl>
                                      </p:cBhvr>
                                    </p:animEffect>
                                  </p:childTnLst>
                                </p:cTn>
                              </p:par>
                              <p:par>
                                <p:cTn id="36" presetID="3" presetClass="entr" presetSubtype="10" fill="hold" grpId="0" nodeType="withEffect">
                                  <p:stCondLst>
                                    <p:cond delay="0"/>
                                  </p:stCondLst>
                                  <p:childTnLst>
                                    <p:set>
                                      <p:cBhvr>
                                        <p:cTn id="37" dur="1" fill="hold">
                                          <p:stCondLst>
                                            <p:cond delay="0"/>
                                          </p:stCondLst>
                                        </p:cTn>
                                        <p:tgtEl>
                                          <p:spTgt spid="3">
                                            <p:txEl>
                                              <p:pRg st="9" end="9"/>
                                            </p:txEl>
                                          </p:spTgt>
                                        </p:tgtEl>
                                        <p:attrNameLst>
                                          <p:attrName>style.visibility</p:attrName>
                                        </p:attrNameLst>
                                      </p:cBhvr>
                                      <p:to>
                                        <p:strVal val="visible"/>
                                      </p:to>
                                    </p:set>
                                    <p:animEffect transition="in" filter="blinds(horizontal)">
                                      <p:cBhvr>
                                        <p:cTn id="38" dur="1000"/>
                                        <p:tgtEl>
                                          <p:spTgt spid="3">
                                            <p:txEl>
                                              <p:pRg st="9" end="9"/>
                                            </p:txEl>
                                          </p:spTgt>
                                        </p:tgtEl>
                                      </p:cBhvr>
                                    </p:animEffect>
                                  </p:childTnLst>
                                </p:cTn>
                              </p:par>
                              <p:par>
                                <p:cTn id="39" presetID="3" presetClass="entr" presetSubtype="10" fill="hold" grpId="0" nodeType="withEffect">
                                  <p:stCondLst>
                                    <p:cond delay="0"/>
                                  </p:stCondLst>
                                  <p:childTnLst>
                                    <p:set>
                                      <p:cBhvr>
                                        <p:cTn id="40" dur="1" fill="hold">
                                          <p:stCondLst>
                                            <p:cond delay="0"/>
                                          </p:stCondLst>
                                        </p:cTn>
                                        <p:tgtEl>
                                          <p:spTgt spid="3">
                                            <p:txEl>
                                              <p:pRg st="10" end="10"/>
                                            </p:txEl>
                                          </p:spTgt>
                                        </p:tgtEl>
                                        <p:attrNameLst>
                                          <p:attrName>style.visibility</p:attrName>
                                        </p:attrNameLst>
                                      </p:cBhvr>
                                      <p:to>
                                        <p:strVal val="visible"/>
                                      </p:to>
                                    </p:set>
                                    <p:animEffect transition="in" filter="blinds(horizontal)">
                                      <p:cBhvr>
                                        <p:cTn id="41" dur="1000"/>
                                        <p:tgtEl>
                                          <p:spTgt spid="3">
                                            <p:txEl>
                                              <p:pRg st="10" end="10"/>
                                            </p:txEl>
                                          </p:spTgt>
                                        </p:tgtEl>
                                      </p:cBhvr>
                                    </p:animEffect>
                                  </p:childTnLst>
                                </p:cTn>
                              </p:par>
                              <p:par>
                                <p:cTn id="42" presetID="3" presetClass="entr" presetSubtype="10" fill="hold" grpId="0" nodeType="withEffect">
                                  <p:stCondLst>
                                    <p:cond delay="0"/>
                                  </p:stCondLst>
                                  <p:childTnLst>
                                    <p:set>
                                      <p:cBhvr>
                                        <p:cTn id="43" dur="1" fill="hold">
                                          <p:stCondLst>
                                            <p:cond delay="0"/>
                                          </p:stCondLst>
                                        </p:cTn>
                                        <p:tgtEl>
                                          <p:spTgt spid="3">
                                            <p:txEl>
                                              <p:pRg st="11" end="11"/>
                                            </p:txEl>
                                          </p:spTgt>
                                        </p:tgtEl>
                                        <p:attrNameLst>
                                          <p:attrName>style.visibility</p:attrName>
                                        </p:attrNameLst>
                                      </p:cBhvr>
                                      <p:to>
                                        <p:strVal val="visible"/>
                                      </p:to>
                                    </p:set>
                                    <p:animEffect transition="in" filter="blinds(horizontal)">
                                      <p:cBhvr>
                                        <p:cTn id="44" dur="1000"/>
                                        <p:tgtEl>
                                          <p:spTgt spid="3">
                                            <p:txEl>
                                              <p:pRg st="11" end="11"/>
                                            </p:txEl>
                                          </p:spTgt>
                                        </p:tgtEl>
                                      </p:cBhvr>
                                    </p:animEffect>
                                  </p:childTnLst>
                                </p:cTn>
                              </p:par>
                              <p:par>
                                <p:cTn id="45" presetID="3" presetClass="entr" presetSubtype="10" fill="hold" grpId="0" nodeType="withEffect">
                                  <p:stCondLst>
                                    <p:cond delay="0"/>
                                  </p:stCondLst>
                                  <p:childTnLst>
                                    <p:set>
                                      <p:cBhvr>
                                        <p:cTn id="46" dur="1" fill="hold">
                                          <p:stCondLst>
                                            <p:cond delay="0"/>
                                          </p:stCondLst>
                                        </p:cTn>
                                        <p:tgtEl>
                                          <p:spTgt spid="3">
                                            <p:txEl>
                                              <p:pRg st="12" end="12"/>
                                            </p:txEl>
                                          </p:spTgt>
                                        </p:tgtEl>
                                        <p:attrNameLst>
                                          <p:attrName>style.visibility</p:attrName>
                                        </p:attrNameLst>
                                      </p:cBhvr>
                                      <p:to>
                                        <p:strVal val="visible"/>
                                      </p:to>
                                    </p:set>
                                    <p:animEffect transition="in" filter="blinds(horizontal)">
                                      <p:cBhvr>
                                        <p:cTn id="47" dur="10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b="1" dirty="0" smtClean="0">
                <a:latin typeface="Arial" pitchFamily="34" charset="0"/>
                <a:cs typeface="Arial" pitchFamily="34" charset="0"/>
              </a:rPr>
              <a:t>Intervention 2 - participation</a:t>
            </a:r>
            <a:endParaRPr lang="en-GB" sz="3600" b="1" dirty="0">
              <a:latin typeface="Arial" pitchFamily="34" charset="0"/>
              <a:cs typeface="Arial" pitchFamily="34" charset="0"/>
            </a:endParaRPr>
          </a:p>
        </p:txBody>
      </p:sp>
      <p:sp>
        <p:nvSpPr>
          <p:cNvPr id="3" name="Content Placeholder 2"/>
          <p:cNvSpPr>
            <a:spLocks noGrp="1"/>
          </p:cNvSpPr>
          <p:nvPr>
            <p:ph idx="1"/>
          </p:nvPr>
        </p:nvSpPr>
        <p:spPr/>
        <p:txBody>
          <a:bodyPr>
            <a:normAutofit fontScale="92500" lnSpcReduction="10000"/>
          </a:bodyPr>
          <a:lstStyle/>
          <a:p>
            <a:r>
              <a:rPr lang="en-GB" sz="2800" dirty="0" smtClean="0">
                <a:latin typeface="Arial" pitchFamily="34" charset="0"/>
                <a:cs typeface="Arial" pitchFamily="34" charset="0"/>
              </a:rPr>
              <a:t>Mixed record:</a:t>
            </a:r>
          </a:p>
          <a:p>
            <a:pPr lvl="1">
              <a:buNone/>
            </a:pPr>
            <a:r>
              <a:rPr lang="en-GB" sz="2400" i="1" dirty="0" smtClean="0"/>
              <a:t>	“In many cases, participatory budgeting has contributed to improved communications between citizens, the administration and the local political elite”</a:t>
            </a:r>
            <a:r>
              <a:rPr lang="en-GB" sz="2400" dirty="0" smtClean="0"/>
              <a:t> but </a:t>
            </a:r>
            <a:r>
              <a:rPr lang="en-GB" sz="2400" i="1" dirty="0" smtClean="0"/>
              <a:t>“municipal councils rarely use the citizens’ concrete proposals as a ‘compass’ for their final decisions…This is, among other things, due to the fact that central aspects of the budget are often not discussed in the participatory process.”</a:t>
            </a:r>
            <a:r>
              <a:rPr lang="en-GB" sz="2400" dirty="0" smtClean="0"/>
              <a:t> </a:t>
            </a:r>
          </a:p>
          <a:p>
            <a:pPr lvl="2">
              <a:buNone/>
            </a:pPr>
            <a:r>
              <a:rPr lang="en-GB" sz="1800" dirty="0" err="1" smtClean="0">
                <a:latin typeface="Arial" pitchFamily="34" charset="0"/>
                <a:cs typeface="Arial" pitchFamily="34" charset="0"/>
              </a:rPr>
              <a:t>Sintemore</a:t>
            </a:r>
            <a:r>
              <a:rPr lang="en-GB" sz="1800" dirty="0" smtClean="0">
                <a:latin typeface="Arial" pitchFamily="34" charset="0"/>
                <a:cs typeface="Arial" pitchFamily="34" charset="0"/>
              </a:rPr>
              <a:t> (2008)</a:t>
            </a:r>
          </a:p>
          <a:p>
            <a:r>
              <a:rPr lang="en-GB" sz="2800" dirty="0" err="1" smtClean="0">
                <a:latin typeface="Arial" pitchFamily="34" charset="0"/>
                <a:cs typeface="Arial" pitchFamily="34" charset="0"/>
              </a:rPr>
              <a:t>Skeffington</a:t>
            </a:r>
            <a:r>
              <a:rPr lang="en-GB" sz="2800" dirty="0" smtClean="0">
                <a:latin typeface="Arial" pitchFamily="34" charset="0"/>
                <a:cs typeface="Arial" pitchFamily="34" charset="0"/>
              </a:rPr>
              <a:t> Report</a:t>
            </a:r>
          </a:p>
          <a:p>
            <a:r>
              <a:rPr lang="en-GB" sz="2800" dirty="0" smtClean="0">
                <a:latin typeface="Arial" pitchFamily="34" charset="0"/>
                <a:cs typeface="Arial" pitchFamily="34" charset="0"/>
              </a:rPr>
              <a:t>Urban constitutions?</a:t>
            </a:r>
          </a:p>
          <a:p>
            <a:r>
              <a:rPr lang="en-GB" sz="2800" dirty="0" smtClean="0">
                <a:latin typeface="Arial" pitchFamily="34" charset="0"/>
                <a:cs typeface="Arial" pitchFamily="34" charset="0"/>
              </a:rPr>
              <a:t>Change needs support</a:t>
            </a:r>
          </a:p>
          <a:p>
            <a:endParaRPr lang="en-GB" dirty="0"/>
          </a:p>
        </p:txBody>
      </p:sp>
      <p:pic>
        <p:nvPicPr>
          <p:cNvPr id="4" name="Picture 3" descr="FOE logo_Red_large.jpg"/>
          <p:cNvPicPr>
            <a:picLocks noChangeAspect="1"/>
          </p:cNvPicPr>
          <p:nvPr/>
        </p:nvPicPr>
        <p:blipFill>
          <a:blip r:embed="rId3">
            <a:extLst>
              <a:ext uri="{28A0092B-C50C-407E-A947-70E740481C1C}">
                <a14:useLocalDpi xmlns="" xmlns:a14="http://schemas.microsoft.com/office/drawing/2010/main" val="0"/>
              </a:ext>
            </a:extLst>
          </a:blip>
          <a:stretch>
            <a:fillRect/>
          </a:stretch>
        </p:blipFill>
        <p:spPr>
          <a:xfrm>
            <a:off x="6714000" y="5621430"/>
            <a:ext cx="1944000" cy="90610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1000"/>
                                        <p:tgtEl>
                                          <p:spTgt spid="3">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1000"/>
                                        <p:tgtEl>
                                          <p:spTgt spid="3">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10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linds(horizontal)">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blinds(horizontal)">
                                      <p:cBhvr>
                                        <p:cTn id="23" dur="10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blinds(horizontal)">
                                      <p:cBhvr>
                                        <p:cTn id="28"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600" b="1" dirty="0" smtClean="0">
                <a:latin typeface="Arial" pitchFamily="34" charset="0"/>
                <a:cs typeface="Arial" pitchFamily="34" charset="0"/>
              </a:rPr>
              <a:t>Intervention 3 – shared resilient economies</a:t>
            </a:r>
            <a:endParaRPr lang="en-GB" sz="3600" b="1" dirty="0">
              <a:latin typeface="Arial" pitchFamily="34" charset="0"/>
              <a:cs typeface="Arial" pitchFamily="34" charset="0"/>
            </a:endParaRPr>
          </a:p>
        </p:txBody>
      </p:sp>
      <p:sp>
        <p:nvSpPr>
          <p:cNvPr id="3" name="Content Placeholder 2"/>
          <p:cNvSpPr>
            <a:spLocks noGrp="1"/>
          </p:cNvSpPr>
          <p:nvPr>
            <p:ph idx="1"/>
          </p:nvPr>
        </p:nvSpPr>
        <p:spPr/>
        <p:txBody>
          <a:bodyPr/>
          <a:lstStyle/>
          <a:p>
            <a:r>
              <a:rPr lang="en-GB" sz="2800" dirty="0" smtClean="0">
                <a:latin typeface="Arial" pitchFamily="34" charset="0"/>
                <a:cs typeface="Arial" pitchFamily="34" charset="0"/>
              </a:rPr>
              <a:t>Sharing is growing</a:t>
            </a:r>
          </a:p>
          <a:p>
            <a:r>
              <a:rPr lang="en-GB" sz="2800" dirty="0" smtClean="0">
                <a:latin typeface="Arial" pitchFamily="34" charset="0"/>
                <a:cs typeface="Arial" pitchFamily="34" charset="0"/>
              </a:rPr>
              <a:t>Bristol pound and local economies</a:t>
            </a:r>
          </a:p>
          <a:p>
            <a:r>
              <a:rPr lang="en-GB" sz="2800" dirty="0" smtClean="0">
                <a:latin typeface="Arial" pitchFamily="34" charset="0"/>
                <a:cs typeface="Arial" pitchFamily="34" charset="0"/>
              </a:rPr>
              <a:t>New technologies – 3D printing, synthetic biology, vertical farming, community energy</a:t>
            </a:r>
          </a:p>
          <a:p>
            <a:r>
              <a:rPr lang="en-GB" sz="2800" dirty="0" smtClean="0">
                <a:latin typeface="Arial" pitchFamily="34" charset="0"/>
                <a:cs typeface="Arial" pitchFamily="34" charset="0"/>
              </a:rPr>
              <a:t>Not new but major potential</a:t>
            </a:r>
          </a:p>
          <a:p>
            <a:endParaRPr lang="en-GB" dirty="0"/>
          </a:p>
        </p:txBody>
      </p:sp>
      <p:pic>
        <p:nvPicPr>
          <p:cNvPr id="4" name="Picture 3" descr="FOE logo_Red_large.jp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6714000" y="5621430"/>
            <a:ext cx="1944000" cy="90610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b="1" dirty="0" smtClean="0">
                <a:latin typeface="Arial" pitchFamily="34" charset="0"/>
                <a:cs typeface="Arial" pitchFamily="34" charset="0"/>
              </a:rPr>
              <a:t>Intervention 4 - land</a:t>
            </a:r>
            <a:endParaRPr lang="en-GB" sz="3600" b="1" dirty="0">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r>
              <a:rPr lang="en-GB" sz="2800" dirty="0" smtClean="0">
                <a:latin typeface="Arial" pitchFamily="34" charset="0"/>
                <a:cs typeface="Arial" pitchFamily="34" charset="0"/>
              </a:rPr>
              <a:t>Land planning</a:t>
            </a:r>
          </a:p>
          <a:p>
            <a:r>
              <a:rPr lang="en-GB" sz="2800" dirty="0" smtClean="0">
                <a:latin typeface="Arial" pitchFamily="34" charset="0"/>
                <a:cs typeface="Arial" pitchFamily="34" charset="0"/>
              </a:rPr>
              <a:t>Land taxes</a:t>
            </a:r>
          </a:p>
          <a:p>
            <a:r>
              <a:rPr lang="en-GB" sz="2800" dirty="0" smtClean="0">
                <a:latin typeface="Arial" pitchFamily="34" charset="0"/>
                <a:cs typeface="Arial" pitchFamily="34" charset="0"/>
              </a:rPr>
              <a:t>Land tenure – land rights - not for gentrification</a:t>
            </a:r>
          </a:p>
          <a:p>
            <a:pPr lvl="2">
              <a:buNone/>
            </a:pPr>
            <a:r>
              <a:rPr lang="en-GB" sz="2000" i="1" dirty="0" smtClean="0">
                <a:latin typeface="Arial" pitchFamily="34" charset="0"/>
                <a:cs typeface="Arial" pitchFamily="34" charset="0"/>
              </a:rPr>
              <a:t>“Mumbai’s cynical attempts to redevelop </a:t>
            </a:r>
            <a:r>
              <a:rPr lang="en-GB" sz="2000" i="1" dirty="0" err="1" smtClean="0">
                <a:latin typeface="Arial" pitchFamily="34" charset="0"/>
                <a:cs typeface="Arial" pitchFamily="34" charset="0"/>
              </a:rPr>
              <a:t>Dharavi</a:t>
            </a:r>
            <a:r>
              <a:rPr lang="en-GB" sz="2000" i="1" dirty="0" smtClean="0">
                <a:latin typeface="Arial" pitchFamily="34" charset="0"/>
                <a:cs typeface="Arial" pitchFamily="34" charset="0"/>
              </a:rPr>
              <a:t>, India’s largest slum located on valuable land near the centre, with large commercial blocks replacing the fine urban grain of one of the city’s most sustainable communities, raises the spectre of 1960s ‘slum clearance’ programmes that devastated the social life and urban structure of so many European and American cities.”</a:t>
            </a:r>
          </a:p>
          <a:p>
            <a:pPr lvl="2">
              <a:buNone/>
            </a:pPr>
            <a:r>
              <a:rPr lang="en-GB" sz="2000" i="1" dirty="0" smtClean="0">
                <a:latin typeface="Arial" pitchFamily="34" charset="0"/>
                <a:cs typeface="Arial" pitchFamily="34" charset="0"/>
              </a:rPr>
              <a:t>LSE Cities Project (2012)</a:t>
            </a:r>
            <a:endParaRPr lang="en-GB" sz="2000" dirty="0" smtClean="0">
              <a:latin typeface="Arial" pitchFamily="34" charset="0"/>
              <a:cs typeface="Arial" pitchFamily="34" charset="0"/>
            </a:endParaRPr>
          </a:p>
          <a:p>
            <a:endParaRPr lang="en-GB" dirty="0"/>
          </a:p>
        </p:txBody>
      </p:sp>
      <p:pic>
        <p:nvPicPr>
          <p:cNvPr id="4" name="Picture 3" descr="FOE logo_Red_large.jp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6714000" y="5621430"/>
            <a:ext cx="1944000" cy="90610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1000"/>
                                        <p:tgtEl>
                                          <p:spTgt spid="3">
                                            <p:txEl>
                                              <p:pRg st="2" end="2"/>
                                            </p:txEl>
                                          </p:spTgt>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blinds(horizontal)">
                                      <p:cBhvr>
                                        <p:cTn id="20" dur="1000"/>
                                        <p:tgtEl>
                                          <p:spTgt spid="3">
                                            <p:txEl>
                                              <p:pRg st="3" end="3"/>
                                            </p:txEl>
                                          </p:spTgt>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blinds(horizontal)">
                                      <p:cBhvr>
                                        <p:cTn id="23"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b="1" dirty="0" smtClean="0">
                <a:latin typeface="Arial" pitchFamily="34" charset="0"/>
                <a:cs typeface="Arial" pitchFamily="34" charset="0"/>
              </a:rPr>
              <a:t>Where could this lead us?</a:t>
            </a:r>
            <a:endParaRPr lang="en-GB" sz="3600" b="1" dirty="0">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r>
              <a:rPr lang="en-GB" sz="2800" dirty="0" smtClean="0">
                <a:latin typeface="Arial" pitchFamily="34" charset="0"/>
                <a:cs typeface="Arial" pitchFamily="34" charset="0"/>
              </a:rPr>
              <a:t>No guarantee of reduced inequalities or social and environmental well-being</a:t>
            </a:r>
          </a:p>
          <a:p>
            <a:r>
              <a:rPr lang="en-GB" sz="2800" dirty="0" smtClean="0">
                <a:latin typeface="Arial" pitchFamily="34" charset="0"/>
                <a:cs typeface="Arial" pitchFamily="34" charset="0"/>
              </a:rPr>
              <a:t>Some could use powers to further win in dog eat dog competition</a:t>
            </a:r>
          </a:p>
          <a:p>
            <a:r>
              <a:rPr lang="en-GB" sz="2800" dirty="0" smtClean="0">
                <a:latin typeface="Arial" pitchFamily="34" charset="0"/>
                <a:cs typeface="Arial" pitchFamily="34" charset="0"/>
              </a:rPr>
              <a:t>But, with political will, could lead to fairer, greener, more innovative cities (and networks) </a:t>
            </a:r>
            <a:endParaRPr lang="en-GB" sz="2800" dirty="0">
              <a:latin typeface="Arial" pitchFamily="34" charset="0"/>
              <a:cs typeface="Arial" pitchFamily="34" charset="0"/>
            </a:endParaRPr>
          </a:p>
        </p:txBody>
      </p:sp>
      <p:pic>
        <p:nvPicPr>
          <p:cNvPr id="4" name="Picture 3" descr="FOE logo_Red_large.jp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6714000" y="5621430"/>
            <a:ext cx="1944000" cy="90610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customXsn xmlns="http://schemas.microsoft.com/office/2006/metadata/customXsn">
  <xsnLocation/>
  <cached>True</cached>
  <openByDefault>True</openByDefault>
  <xsnScope/>
</customXsn>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Original_x0020_Creation_x0020_Date xmlns="bac46090-5603-43b4-95fd-95d28515060e" xsi:nil="true"/>
    <KeyDocument xmlns="http://schemas.microsoft.com/sharepoint/v3">false</KeyDocument>
    <Display_x0020_in xmlns="bac46090-5603-43b4-95fd-95d28515060e"/>
  </documentManagement>
</p:properties>
</file>

<file path=customXml/item4.xml><?xml version="1.0" encoding="utf-8"?>
<ct:contentTypeSchema xmlns:ct="http://schemas.microsoft.com/office/2006/metadata/contentType" xmlns:ma="http://schemas.microsoft.com/office/2006/metadata/properties/metaAttributes" ct:_="" ma:_="" ma:contentTypeName="Word Document" ma:contentTypeID="0x010100A56846504C374C4397C72B51243BBB9E0056C4F197F751DC46B7CDA087097525A700829B2629D86507429462A23E4DF1D39E" ma:contentTypeVersion="568" ma:contentTypeDescription="Create a new Word document" ma:contentTypeScope="" ma:versionID="0e94786c0e3e99a9dcb911f46969e97b">
  <xsd:schema xmlns:xsd="http://www.w3.org/2001/XMLSchema" xmlns:xs="http://www.w3.org/2001/XMLSchema" xmlns:p="http://schemas.microsoft.com/office/2006/metadata/properties" xmlns:ns1="http://schemas.microsoft.com/sharepoint/v3" xmlns:ns2="bac46090-5603-43b4-95fd-95d28515060e" targetNamespace="http://schemas.microsoft.com/office/2006/metadata/properties" ma:root="true" ma:fieldsID="f4d73cfb0cf635dce6ad5c103e10e32f" ns1:_="" ns2:_="">
    <xsd:import namespace="http://schemas.microsoft.com/sharepoint/v3"/>
    <xsd:import namespace="bac46090-5603-43b4-95fd-95d28515060e"/>
    <xsd:element name="properties">
      <xsd:complexType>
        <xsd:sequence>
          <xsd:element name="documentManagement">
            <xsd:complexType>
              <xsd:all>
                <xsd:element ref="ns1:KeyDocument" minOccurs="0"/>
                <xsd:element ref="ns2:Display_x0020_in" minOccurs="0"/>
                <xsd:element ref="ns2:Original_x0020_Creation_x0020_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KeyDocument" ma:index="8" nillable="true" ma:displayName="Key document" ma:default="0" ma:internalName="KeyDocument" ma:readOnly="fals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bac46090-5603-43b4-95fd-95d28515060e" elementFormDefault="qualified">
    <xsd:import namespace="http://schemas.microsoft.com/office/2006/documentManagement/types"/>
    <xsd:import namespace="http://schemas.microsoft.com/office/infopath/2007/PartnerControls"/>
    <xsd:element name="Display_x0020_in" ma:index="9" nillable="true" ma:displayName="Display in" ma:default="" ma:description="Used to show whether the document is to be displayed in a service area" ma:internalName="Display_x0020_in" ma:readOnly="false">
      <xsd:complexType>
        <xsd:complexContent>
          <xsd:extension base="dms:MultiChoice">
            <xsd:sequence>
              <xsd:element name="Value" maxOccurs="unbounded" minOccurs="0" nillable="true">
                <xsd:simpleType>
                  <xsd:restriction base="dms:Choice">
                    <xsd:enumeration value="Organisational"/>
                    <xsd:enumeration value="Facilities service area"/>
                    <xsd:enumeration value="Finance service area"/>
                    <xsd:enumeration value="HR service area"/>
                    <xsd:enumeration value="IT service area"/>
                    <xsd:enumeration value="Communications Service Area"/>
                    <xsd:enumeration value="Organisational Change Process"/>
                    <xsd:enumeration value="Reception"/>
                    <xsd:enumeration value="SSU"/>
                    <xsd:enumeration value="Parli service area"/>
                  </xsd:restriction>
                </xsd:simpleType>
              </xsd:element>
            </xsd:sequence>
          </xsd:extension>
        </xsd:complexContent>
      </xsd:complexType>
    </xsd:element>
    <xsd:element name="Original_x0020_Creation_x0020_Date" ma:index="12" nillable="true" ma:displayName="Original Creation Date" ma:default="" ma:format="DateTime" ma:internalName="Original_x0020_Creation_x0020_Dat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axOccurs="1" ma:index="11" ma:displayName="Author"/>
        <xsd:element ref="dcterms:created" minOccurs="0" maxOccurs="1"/>
        <xsd:element ref="dc:identifier" minOccurs="0" maxOccurs="1"/>
        <xsd:element name="contentType" minOccurs="0" maxOccurs="1" type="xsd:string" ma:index="0" ma:displayName="Content Type"/>
        <xsd:element ref="dc:title" maxOccurs="1" ma:index="4" ma:displayName="Title"/>
        <xsd:element ref="dc:subject" minOccurs="0" maxOccurs="1"/>
        <xsd:element ref="dc:description" minOccurs="0" maxOccurs="1"/>
        <xsd:element name="keywords" maxOccurs="1" ma:index="10" ma:displayName="Keywords">
          <xsd:simpleType xmlns:xs="http://www.w3.org/2001/XMLSchema">
            <xsd:restriction base="xsd:string">
              <xsd:minLength value="1"/>
            </xsd:restriction>
          </xsd:simpleType>
        </xsd:element>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CEB790D-5AEB-4656-B8CC-56F30006091F}">
  <ds:schemaRefs>
    <ds:schemaRef ds:uri="http://schemas.microsoft.com/office/2006/metadata/customXsn"/>
  </ds:schemaRefs>
</ds:datastoreItem>
</file>

<file path=customXml/itemProps2.xml><?xml version="1.0" encoding="utf-8"?>
<ds:datastoreItem xmlns:ds="http://schemas.openxmlformats.org/officeDocument/2006/customXml" ds:itemID="{AF177B79-1819-4844-B6C0-3E8876A06FCF}">
  <ds:schemaRefs>
    <ds:schemaRef ds:uri="http://schemas.microsoft.com/sharepoint/v3/contenttype/forms"/>
  </ds:schemaRefs>
</ds:datastoreItem>
</file>

<file path=customXml/itemProps3.xml><?xml version="1.0" encoding="utf-8"?>
<ds:datastoreItem xmlns:ds="http://schemas.openxmlformats.org/officeDocument/2006/customXml" ds:itemID="{B5C105C1-3AFB-4847-8BDB-F86BF1C89372}">
  <ds:schemaRefs>
    <ds:schemaRef ds:uri="http://schemas.microsoft.com/office/2006/metadata/properties"/>
    <ds:schemaRef ds:uri="http://schemas.microsoft.com/office/infopath/2007/PartnerControls"/>
    <ds:schemaRef ds:uri="bac46090-5603-43b4-95fd-95d28515060e"/>
    <ds:schemaRef ds:uri="http://schemas.microsoft.com/sharepoint/v3"/>
  </ds:schemaRefs>
</ds:datastoreItem>
</file>

<file path=customXml/itemProps4.xml><?xml version="1.0" encoding="utf-8"?>
<ds:datastoreItem xmlns:ds="http://schemas.openxmlformats.org/officeDocument/2006/customXml" ds:itemID="{6F1E09F8-F86C-4DA1-B6CC-4D96D0860DF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ac46090-5603-43b4-95fd-95d28515060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457</TotalTime>
  <Words>481</Words>
  <Application>Microsoft Office PowerPoint</Application>
  <PresentationFormat>On-screen Show (4:3)</PresentationFormat>
  <Paragraphs>67</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Slide 1</vt:lpstr>
      <vt:lpstr>Slide 2</vt:lpstr>
      <vt:lpstr>About the presentation</vt:lpstr>
      <vt:lpstr>Megatrends</vt:lpstr>
      <vt:lpstr> Intervention 1 - Greater autonomy  </vt:lpstr>
      <vt:lpstr>Intervention 2 - participation</vt:lpstr>
      <vt:lpstr>Intervention 3 – shared resilient economies</vt:lpstr>
      <vt:lpstr>Intervention 4 - land</vt:lpstr>
      <vt:lpstr>Where could this lead us?</vt:lpstr>
      <vt:lpstr>Global commons and well-being</vt:lpstr>
      <vt:lpstr>Global commons and well-being</vt:lpstr>
      <vt:lpstr>Concluding thoughts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Craddock</dc:creator>
  <cp:keywords>PowerPoint Presentation</cp:keywords>
  <cp:lastModifiedBy>Mike</cp:lastModifiedBy>
  <cp:revision>37</cp:revision>
  <dcterms:created xsi:type="dcterms:W3CDTF">2012-02-28T09:17:17Z</dcterms:created>
  <dcterms:modified xsi:type="dcterms:W3CDTF">2013-01-25T09:25:47Z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0x010100A56846504C374C4397C72B51243BBB9E0056C4F197F751DC46B7CDA087097525A700829B2629D86507429462A23E4DF1D39E</vt:lpwstr>
  </property>
</Properties>
</file>